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75" r:id="rId2"/>
    <p:sldId id="263" r:id="rId3"/>
    <p:sldId id="277" r:id="rId4"/>
    <p:sldId id="278" r:id="rId5"/>
    <p:sldId id="281" r:id="rId6"/>
    <p:sldId id="266" r:id="rId7"/>
    <p:sldId id="267" r:id="rId8"/>
    <p:sldId id="274" r:id="rId9"/>
    <p:sldId id="270" r:id="rId10"/>
    <p:sldId id="271" r:id="rId11"/>
    <p:sldId id="272" r:id="rId12"/>
    <p:sldId id="282" r:id="rId13"/>
    <p:sldId id="26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6D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7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6E8CD-01D7-41A9-BC3E-8BA2230A92D5}" type="datetimeFigureOut">
              <a:rPr lang="en-IN" smtClean="0"/>
              <a:t>23-09-2025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D2DEBB-441D-416F-B13A-A79C6E27D9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1901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6D0FB-CA69-F1B4-A2E5-60F19309F2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690AFF-BA75-38E8-C6B1-69D0B78B1F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9A31B-7036-B5EF-CA13-2D7276D01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FB002-6C36-4D27-A244-42327DFE0276}" type="datetime3">
              <a:rPr lang="en-US" smtClean="0"/>
              <a:t>23 September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F51E5-52C9-A403-55FC-DC1CC6A30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BATTERY MANAGEMENT SYSTEM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42B5F-400C-869D-E55E-2ECE5D09B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80863-839C-4689-9A42-C200EF6D9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99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BC48E-7FB4-2B21-E23E-33A2469BE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0183DF-06C4-091C-CD28-70297AB9D7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2FA77-2C59-3E5E-A54A-6719A71B3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EE2F8-9090-4C11-994E-BBEDBBCDC3DC}" type="datetime3">
              <a:rPr lang="en-US" smtClean="0"/>
              <a:t>23 September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7C8D9-A7DE-BA77-3590-999B95C97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BATTERY MANAGEMENT SYSTEM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628D0-1A64-55CF-EAB7-C8ADDAEF1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80863-839C-4689-9A42-C200EF6D9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49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A423E4-FAFC-2C70-BBC0-966293E6AB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CB0E61-BC06-CAF4-9708-32734AB54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9973D-7F8D-60B4-34EA-6064ACFD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9F96-2349-410B-8750-366F277B15F4}" type="datetime3">
              <a:rPr lang="en-US" smtClean="0"/>
              <a:t>23 September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22C99-0ED7-98F9-3B6A-4E8B7DE20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BATTERY MANAGEMENT SYSTEM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6FF82-27C7-329B-B97E-72352C4C9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80863-839C-4689-9A42-C200EF6D9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16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1F5D-2341-D44B-76D2-19A86D21A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3E99B-7141-846D-7AC9-5DC3C5A6E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E9988-D831-5A61-F45B-356F44641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AED81-1C81-4842-BF94-0E6A3AE57568}" type="datetime3">
              <a:rPr lang="en-US" smtClean="0"/>
              <a:t>23 September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5564C-BF4D-0526-BA2B-4B88EEA44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BATTERY MANAGEMENT SYSTEM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7E97B6-3BDA-5110-4CD8-B8DCFABDB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80863-839C-4689-9A42-C200EF6D9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55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9E243-C03E-9854-BEB1-DD99929D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6AAEC-442B-BBB0-441E-0B1DB849A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8601B-740E-3A0C-B47B-3721052BC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9610E-DA9B-4A7C-9236-E61474D28455}" type="datetime3">
              <a:rPr lang="en-US" smtClean="0"/>
              <a:t>23 September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222C9-2294-5E2A-9DF9-5A0DBCA27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BATTERY MANAGEMENT SYSTEM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4BCE4-C4F9-7232-54A7-62664DC9E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80863-839C-4689-9A42-C200EF6D9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92B3F-1488-0ABD-65DD-F9D79748C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64A1F-552D-C99F-0549-39353D5CDF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512B49-DAD6-E342-31A3-F004BD6BE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CFCFED-0DA9-9349-5108-DD5AFAAE2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F0B49-B8B5-49D0-9FA0-BF95B534D83B}" type="datetime3">
              <a:rPr lang="en-US" smtClean="0"/>
              <a:t>23 September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7902BE-DB50-0E08-D2A6-13E6CA40B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BATTERY MANAGEMENT SYSTEM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B4A806-6A26-C2CA-8A78-7CD5ADBA2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80863-839C-4689-9A42-C200EF6D9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09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F5AB9-BF6E-0EDF-F046-9FADCD44E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69691-BF26-6CA0-0CB4-5C691B6E78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1AB241-6F25-C748-BB4C-A82C3CDC18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7B11D3-D764-FDF4-77FB-36FF3A65A7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DBFC6B-8945-54E7-73C9-3EBAE6D08D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D4765F-AA7C-FEC9-72AD-F2C7920F5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99C0B-D03F-4153-AA11-D16C33C884D1}" type="datetime3">
              <a:rPr lang="en-US" smtClean="0"/>
              <a:t>23 September 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9702AB-BAA6-4D43-1A84-338C3E500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BATTERY MANAGEMENT SYSTEM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ED70C9-C997-C5C3-0206-51E75102D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80863-839C-4689-9A42-C200EF6D9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003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C11FA-8E30-47D6-906E-EF62B13D1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3BFF1F-A055-2878-4827-C16C44A6E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9BD81-CA16-4A59-9FCE-0B618731D3CB}" type="datetime3">
              <a:rPr lang="en-US" smtClean="0"/>
              <a:t>23 September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D515F0-1844-3F59-7442-593C20843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BATTERY MANAGEMENT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7E42B5-387A-D709-9483-9D30C98AA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80863-839C-4689-9A42-C200EF6D9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68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F55D8B-43AF-632D-0E06-DF79CF3D2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CC118-13F0-4953-8848-47D755ACCA30}" type="datetime3">
              <a:rPr lang="en-US" smtClean="0"/>
              <a:t>23 September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EB88A1-F8D2-442A-A022-C480348C4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BATTERY MANAGEMENT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8AD894-08C7-17DF-24F3-20640610B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80863-839C-4689-9A42-C200EF6D9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44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0CCCA-4928-C6AA-4A0A-925D85DDA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AC33D-C5C5-E798-2644-7A2678C74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75BE3E-A39E-2E0E-A237-C31DE0DFE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5612C0-1394-DEA9-B790-853964DCA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A11C7-78CC-4B42-B95F-14778329E9B2}" type="datetime3">
              <a:rPr lang="en-US" smtClean="0"/>
              <a:t>23 September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D8E3B4-A157-07F9-C95E-02BD6302A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BATTERY MANAGEMENT SYSTEM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CD8A3C-7A4F-58C3-2E97-FB8F8C200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80863-839C-4689-9A42-C200EF6D9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926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B29F4-E33D-7323-77C9-5AC5FF798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B39CB3-0751-B5A9-FBAF-C754FFCA37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A8DBF7-558C-5488-FDCE-F2E70C1699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1F3A0C-1799-16B7-98D5-714B4EADF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90D6E-2A93-4F16-80AB-E6C18DE20EC6}" type="datetime3">
              <a:rPr lang="en-US" smtClean="0"/>
              <a:t>23 September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28C92C-6836-4512-4447-A15D6F321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BATTERY MANAGEMENT SYSTEM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FD88CC-DB03-DFAB-F4AF-5634B6ED6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80863-839C-4689-9A42-C200EF6D9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182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5A93D2-26BC-7ECF-DB13-228B6A27C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BEBCAF-A53C-5ED6-AD77-0AF8BB5FF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2C3A3-F442-1D77-DD52-C200AC2065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1794B-F692-4805-8269-78AC22D0BB70}" type="datetime3">
              <a:rPr lang="en-US" smtClean="0"/>
              <a:t>23 September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68E14-1452-F6DE-8C04-A286F9C49C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BATTERY MANAGEMENT SYSTEM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5ECAA-3BDE-0841-9037-5DD12A9F2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80863-839C-4689-9A42-C200EF6D9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2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AD6A6-E1B4-4C9A-A05E-564A91D58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310" y="365125"/>
            <a:ext cx="11137490" cy="1325563"/>
          </a:xfrm>
        </p:spPr>
        <p:txBody>
          <a:bodyPr/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IN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CD0DA-427D-4BAD-9B07-CA248D64E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10" y="1825625"/>
            <a:ext cx="11137490" cy="4351338"/>
          </a:xfrm>
        </p:spPr>
        <p:txBody>
          <a:bodyPr/>
          <a:lstStyle/>
          <a:p>
            <a:r>
              <a:rPr lang="en-IN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Design and development of a BMS module using BQ76952 IC  for a 24V 6Ah LiFePO4 (Lithium Iron Phosphate ) Battery Pack.</a:t>
            </a:r>
          </a:p>
          <a:p>
            <a:pPr marL="0" indent="0">
              <a:buNone/>
            </a:pP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monitoring of battery parameters using an STM32F103CBT6 microcontroller, with data displayed on an LCD screen.</a:t>
            </a:r>
            <a:endParaRPr lang="en-IN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E54A8-01C6-46A9-BB32-8FF786CD9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AED81-1C81-4842-BF94-0E6A3AE57568}" type="datetime3">
              <a:rPr lang="en-US" smtClean="0"/>
              <a:t>23 September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F537-B652-4C45-9634-DA295A50F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BATTERY MANAGEMENT SYSTEM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CC0C-5DFC-4EAA-8BF1-CC5E11677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80863-839C-4689-9A42-C200EF6D96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964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uit board with many small chips&#10;&#10;AI-generated content may be incorrect.">
            <a:extLst>
              <a:ext uri="{FF2B5EF4-FFF2-40B4-BE49-F238E27FC236}">
                <a16:creationId xmlns:a16="http://schemas.microsoft.com/office/drawing/2014/main" id="{A85CA003-501D-4D2D-9063-072FCFB73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540" y="1"/>
            <a:ext cx="8532503" cy="619622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B2D37-1B70-4BE0-B252-3AC7E010D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BATTERY MANAGEMENT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BC297-881F-4882-A824-BC579B96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80863-839C-4689-9A42-C200EF6D96C3}" type="slidenum">
              <a:rPr lang="en-US" smtClean="0"/>
              <a:t>10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CCFE780-4C49-4E7C-BA74-9519082C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AD6FC-2185-4954-AD2E-48934D0ACC17}" type="datetime3">
              <a:rPr lang="en-US" smtClean="0"/>
              <a:t>23 September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028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green circuit board&#10;&#10;AI-generated content may be incorrect.">
            <a:extLst>
              <a:ext uri="{FF2B5EF4-FFF2-40B4-BE49-F238E27FC236}">
                <a16:creationId xmlns:a16="http://schemas.microsoft.com/office/drawing/2014/main" id="{50733E15-3580-4C08-851E-23802B8F5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654" y="0"/>
            <a:ext cx="8377068" cy="613553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0D144F-E0B6-4ED4-B287-C8D23ECD7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BATTERY MANAGEMENT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FEFEB6-0043-4DFC-9F74-DCAAEE28D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80863-839C-4689-9A42-C200EF6D96C3}" type="slidenum">
              <a:rPr lang="en-US" smtClean="0"/>
              <a:t>11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5088E2-E282-4A02-9929-FEB0C87FC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539CB-EC0D-407D-AD47-79141A797C36}" type="datetime3">
              <a:rPr lang="en-US" smtClean="0"/>
              <a:t>23 September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682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7E0B6-57EF-4C53-87A6-0661EBB981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6199"/>
            <a:ext cx="6243485" cy="995363"/>
          </a:xfrm>
        </p:spPr>
        <p:txBody>
          <a:bodyPr/>
          <a:lstStyle/>
          <a:p>
            <a:r>
              <a:rPr lang="en-IN" b="1" u="sng" dirty="0"/>
              <a:t>DEMONSTRATION</a:t>
            </a:r>
          </a:p>
        </p:txBody>
      </p:sp>
      <p:pic>
        <p:nvPicPr>
          <p:cNvPr id="5" name="WhatsApp Video 2025-04-03 at 19.25.39_cb0cc651">
            <a:hlinkClick r:id="" action="ppaction://media"/>
            <a:extLst>
              <a:ext uri="{FF2B5EF4-FFF2-40B4-BE49-F238E27FC236}">
                <a16:creationId xmlns:a16="http://schemas.microsoft.com/office/drawing/2014/main" id="{B9688F6B-1C9F-43B5-BA7C-2BF95B37F5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3961862" y="-365023"/>
            <a:ext cx="4268276" cy="758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3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BAA351-4116-E599-BEFB-F20FAD472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977491"/>
            <a:ext cx="10506455" cy="17654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EC74C5-93AD-447A-B5A6-C81ED6485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BATTERY MANAGEMENT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5353F3-8E75-452C-B082-972067FDB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80863-839C-4689-9A42-C200EF6D96C3}" type="slidenum">
              <a:rPr lang="en-US" smtClean="0"/>
              <a:t>13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0FFF74-6684-4099-87A3-7F2D92C15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2FA2-1316-4346-8475-2328F9923B90}" type="datetime3">
              <a:rPr lang="en-US" smtClean="0"/>
              <a:t>23 September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975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" name="Rectangle 98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6" name="Freeform: Shape 100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3" name="Freeform: Shape 102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52C1804-8302-C42C-828B-2B417E4AA82D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BLOCK DIAGRAM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Pentagon 18">
            <a:extLst>
              <a:ext uri="{FF2B5EF4-FFF2-40B4-BE49-F238E27FC236}">
                <a16:creationId xmlns:a16="http://schemas.microsoft.com/office/drawing/2014/main" id="{C214699D-A5B7-4623-9C05-5B597179A503}"/>
              </a:ext>
            </a:extLst>
          </p:cNvPr>
          <p:cNvSpPr/>
          <p:nvPr/>
        </p:nvSpPr>
        <p:spPr>
          <a:xfrm>
            <a:off x="501774" y="1289119"/>
            <a:ext cx="1494173" cy="1533832"/>
          </a:xfrm>
          <a:prstGeom prst="pentagon">
            <a:avLst/>
          </a:prstGeom>
          <a:blipFill dpi="0" rotWithShape="1">
            <a:blip r:embed="rId2">
              <a:alphaModFix amt="41000"/>
            </a:blip>
            <a:srcRect/>
            <a:stretch>
              <a:fillRect/>
            </a:stretch>
          </a:blip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3CBA3799-9020-46BC-A5A8-9B769CC3C288}"/>
              </a:ext>
            </a:extLst>
          </p:cNvPr>
          <p:cNvSpPr/>
          <p:nvPr/>
        </p:nvSpPr>
        <p:spPr>
          <a:xfrm>
            <a:off x="2517058" y="5178849"/>
            <a:ext cx="1347019" cy="1137590"/>
          </a:xfrm>
          <a:prstGeom prst="hexagon">
            <a:avLst/>
          </a:prstGeom>
          <a:blipFill dpi="0" rotWithShape="1">
            <a:blip r:embed="rId3">
              <a:alphaModFix amt="37000"/>
            </a:blip>
            <a:srcRect/>
            <a:stretch>
              <a:fillRect/>
            </a:stretch>
          </a:blipFill>
          <a:ln>
            <a:gradFill>
              <a:gsLst>
                <a:gs pos="1500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27ACA92-0047-4DA0-B868-2983C34407A8}"/>
              </a:ext>
            </a:extLst>
          </p:cNvPr>
          <p:cNvGrpSpPr/>
          <p:nvPr/>
        </p:nvGrpSpPr>
        <p:grpSpPr>
          <a:xfrm>
            <a:off x="4896647" y="363314"/>
            <a:ext cx="7068455" cy="5953125"/>
            <a:chOff x="4948887" y="249047"/>
            <a:chExt cx="7068455" cy="595312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9CD58EB-44C9-4BFF-A2B2-44EC03347E9F}"/>
                </a:ext>
              </a:extLst>
            </p:cNvPr>
            <p:cNvGrpSpPr/>
            <p:nvPr/>
          </p:nvGrpSpPr>
          <p:grpSpPr>
            <a:xfrm>
              <a:off x="4948887" y="249047"/>
              <a:ext cx="7068455" cy="5953125"/>
              <a:chOff x="4948887" y="238999"/>
              <a:chExt cx="7068455" cy="5953125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134DC4F-E6DE-4320-BF88-DBC9FB3C2D05}"/>
                  </a:ext>
                </a:extLst>
              </p:cNvPr>
              <p:cNvGrpSpPr/>
              <p:nvPr/>
            </p:nvGrpSpPr>
            <p:grpSpPr>
              <a:xfrm>
                <a:off x="4948887" y="238999"/>
                <a:ext cx="7068455" cy="5953125"/>
                <a:chOff x="0" y="279192"/>
                <a:chExt cx="7068455" cy="595312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9610CA37-8FA6-4A5A-8648-BD9187624B81}"/>
                    </a:ext>
                  </a:extLst>
                </p:cNvPr>
                <p:cNvGrpSpPr/>
                <p:nvPr/>
              </p:nvGrpSpPr>
              <p:grpSpPr>
                <a:xfrm>
                  <a:off x="0" y="279192"/>
                  <a:ext cx="7068455" cy="5953125"/>
                  <a:chOff x="0" y="279192"/>
                  <a:chExt cx="7068455" cy="5953125"/>
                </a:xfrm>
              </p:grpSpPr>
              <p:grpSp>
                <p:nvGrpSpPr>
                  <p:cNvPr id="9" name="Group 8">
                    <a:extLst>
                      <a:ext uri="{FF2B5EF4-FFF2-40B4-BE49-F238E27FC236}">
                        <a16:creationId xmlns:a16="http://schemas.microsoft.com/office/drawing/2014/main" id="{8999251D-242C-4CD8-B65B-26AD85D42207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279192"/>
                    <a:ext cx="7068455" cy="5953125"/>
                    <a:chOff x="4793697" y="541561"/>
                    <a:chExt cx="7068455" cy="5953125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4FE0567A-FB5F-4A22-BA76-46B12156B1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793697" y="541561"/>
                      <a:ext cx="7068455" cy="5953125"/>
                      <a:chOff x="-2701155" y="-45095"/>
                      <a:chExt cx="7068455" cy="5953125"/>
                    </a:xfrm>
                  </p:grpSpPr>
                  <p:grpSp>
                    <p:nvGrpSpPr>
                      <p:cNvPr id="5" name="Group 4">
                        <a:extLst>
                          <a:ext uri="{FF2B5EF4-FFF2-40B4-BE49-F238E27FC236}">
                            <a16:creationId xmlns:a16="http://schemas.microsoft.com/office/drawing/2014/main" id="{69C4DB6B-D8B1-417E-BC64-13679DAD987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-2701155" y="-45095"/>
                        <a:ext cx="7068455" cy="5953125"/>
                        <a:chOff x="5087804" y="536014"/>
                        <a:chExt cx="7068455" cy="5953125"/>
                      </a:xfrm>
                    </p:grpSpPr>
                    <p:pic>
                      <p:nvPicPr>
                        <p:cNvPr id="4" name="Picture 3" descr="A diagram of a computer system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339D9D4F-50C8-4BF8-BDF5-660051005A7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087804" y="536014"/>
                          <a:ext cx="7068455" cy="5953125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17" name="Rectangle: Rounded Corners 16">
                          <a:extLst>
                            <a:ext uri="{FF2B5EF4-FFF2-40B4-BE49-F238E27FC236}">
                              <a16:creationId xmlns:a16="http://schemas.microsoft.com/office/drawing/2014/main" id="{0BFE8625-4031-4EB3-8B87-0B4D3C4A35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821819" y="1887793"/>
                          <a:ext cx="770716" cy="462117"/>
                        </a:xfrm>
                        <a:prstGeom prst="roundRect">
                          <a:avLst/>
                        </a:prstGeom>
                        <a:gradFill>
                          <a:gsLst>
                            <a:gs pos="0">
                              <a:schemeClr val="accent1">
                                <a:lumMod val="5000"/>
                                <a:lumOff val="95000"/>
                              </a:schemeClr>
                            </a:gs>
                            <a:gs pos="74000">
                              <a:schemeClr val="accent1">
                                <a:lumMod val="45000"/>
                                <a:lumOff val="55000"/>
                              </a:schemeClr>
                            </a:gs>
                            <a:gs pos="83000">
                              <a:schemeClr val="accent1">
                                <a:lumMod val="45000"/>
                                <a:lumOff val="5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IN"/>
                        </a:p>
                      </p:txBody>
                    </p:sp>
                  </p:grpSp>
                  <p:grpSp>
                    <p:nvGrpSpPr>
                      <p:cNvPr id="6" name="Group 5">
                        <a:extLst>
                          <a:ext uri="{FF2B5EF4-FFF2-40B4-BE49-F238E27FC236}">
                            <a16:creationId xmlns:a16="http://schemas.microsoft.com/office/drawing/2014/main" id="{EEE2E60B-C72A-44D1-B7DF-C0E405C9EBA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-2391449" y="2267429"/>
                        <a:ext cx="790380" cy="531946"/>
                        <a:chOff x="5407204" y="2860183"/>
                        <a:chExt cx="790380" cy="531946"/>
                      </a:xfrm>
                    </p:grpSpPr>
                    <p:sp>
                      <p:nvSpPr>
                        <p:cNvPr id="13" name="Rectangle: Rounded Corners 12">
                          <a:extLst>
                            <a:ext uri="{FF2B5EF4-FFF2-40B4-BE49-F238E27FC236}">
                              <a16:creationId xmlns:a16="http://schemas.microsoft.com/office/drawing/2014/main" id="{56726FBD-AFB1-4863-8C6D-6AB470CF3BD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07204" y="2860183"/>
                          <a:ext cx="770716" cy="531946"/>
                        </a:xfrm>
                        <a:prstGeom prst="roundRect">
                          <a:avLst/>
                        </a:prstGeom>
                        <a:gradFill>
                          <a:gsLst>
                            <a:gs pos="0">
                              <a:schemeClr val="accent1">
                                <a:lumMod val="5000"/>
                                <a:lumOff val="95000"/>
                              </a:schemeClr>
                            </a:gs>
                            <a:gs pos="74000">
                              <a:schemeClr val="accent1">
                                <a:lumMod val="45000"/>
                                <a:lumOff val="55000"/>
                              </a:schemeClr>
                            </a:gs>
                            <a:gs pos="83000">
                              <a:schemeClr val="accent1">
                                <a:lumMod val="45000"/>
                                <a:lumOff val="5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  <a:ln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IN"/>
                        </a:p>
                      </p:txBody>
                    </p:sp>
                    <p:sp>
                      <p:nvSpPr>
                        <p:cNvPr id="14" name="TextBox 13">
                          <a:extLst>
                            <a:ext uri="{FF2B5EF4-FFF2-40B4-BE49-F238E27FC236}">
                              <a16:creationId xmlns:a16="http://schemas.microsoft.com/office/drawing/2014/main" id="{BF2F39CB-8690-4868-A423-49E37283A8F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426868" y="3009207"/>
                          <a:ext cx="770716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IN" sz="1200" b="1" dirty="0"/>
                            <a:t>AC</a:t>
                          </a:r>
                        </a:p>
                      </p:txBody>
                    </p:sp>
                  </p:grpSp>
                </p:grpSp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6C8CC09C-CDB7-4C16-BE00-156F707619C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27712" y="1985898"/>
                      <a:ext cx="77071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IN" sz="1200" b="1" dirty="0"/>
                        <a:t>LOAD</a:t>
                      </a:r>
                    </a:p>
                  </p:txBody>
                </p:sp>
              </p:grpSp>
              <p:grpSp>
                <p:nvGrpSpPr>
                  <p:cNvPr id="7" name="Group 6">
                    <a:extLst>
                      <a:ext uri="{FF2B5EF4-FFF2-40B4-BE49-F238E27FC236}">
                        <a16:creationId xmlns:a16="http://schemas.microsoft.com/office/drawing/2014/main" id="{2E73D336-0791-4CC8-82E9-A6B50BB08BE4}"/>
                      </a:ext>
                    </a:extLst>
                  </p:cNvPr>
                  <p:cNvGrpSpPr/>
                  <p:nvPr/>
                </p:nvGrpSpPr>
                <p:grpSpPr>
                  <a:xfrm>
                    <a:off x="5854694" y="2484967"/>
                    <a:ext cx="770716" cy="675968"/>
                    <a:chOff x="10943303" y="2753032"/>
                    <a:chExt cx="770716" cy="675968"/>
                  </a:xfrm>
                </p:grpSpPr>
                <p:sp>
                  <p:nvSpPr>
                    <p:cNvPr id="2" name="Rectangle: Rounded Corners 1">
                      <a:extLst>
                        <a:ext uri="{FF2B5EF4-FFF2-40B4-BE49-F238E27FC236}">
                          <a16:creationId xmlns:a16="http://schemas.microsoft.com/office/drawing/2014/main" id="{873BEE5F-0217-4E1D-84FB-D938A52A5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943303" y="2753032"/>
                      <a:ext cx="770716" cy="675968"/>
                    </a:xfrm>
                    <a:prstGeom prst="roundRect">
                      <a:avLst/>
                    </a:prstGeom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  <a:ln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  <p:sp>
                  <p:nvSpPr>
                    <p:cNvPr id="3" name="TextBox 2">
                      <a:extLst>
                        <a:ext uri="{FF2B5EF4-FFF2-40B4-BE49-F238E27FC236}">
                          <a16:creationId xmlns:a16="http://schemas.microsoft.com/office/drawing/2014/main" id="{076C8AB1-DD3B-4D83-8B9A-4439E9574D2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943303" y="2860183"/>
                      <a:ext cx="770716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IN" sz="1200" b="1" dirty="0"/>
                        <a:t>LCD DISPLAY</a:t>
                      </a:r>
                    </a:p>
                  </p:txBody>
                </p:sp>
              </p:grpSp>
            </p:grpSp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F58327AC-C7E2-4B1E-AF51-DB4E5296FC6F}"/>
                    </a:ext>
                  </a:extLst>
                </p:cNvPr>
                <p:cNvSpPr/>
                <p:nvPr/>
              </p:nvSpPr>
              <p:spPr>
                <a:xfrm>
                  <a:off x="2744063" y="2658476"/>
                  <a:ext cx="760668" cy="462117"/>
                </a:xfrm>
                <a:prstGeom prst="roundRect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53A9B8C-6156-4E06-9752-B563E07B92B1}"/>
                  </a:ext>
                </a:extLst>
              </p:cNvPr>
              <p:cNvSpPr txBox="1"/>
              <p:nvPr/>
            </p:nvSpPr>
            <p:spPr>
              <a:xfrm>
                <a:off x="7692950" y="2716756"/>
                <a:ext cx="7707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/>
                  <a:t>BMS</a:t>
                </a:r>
              </a:p>
            </p:txBody>
          </p:sp>
        </p:grp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E2D0F058-70F2-4680-B70C-9D830D58A33B}"/>
                </a:ext>
              </a:extLst>
            </p:cNvPr>
            <p:cNvSpPr/>
            <p:nvPr/>
          </p:nvSpPr>
          <p:spPr>
            <a:xfrm>
              <a:off x="7566410" y="4530652"/>
              <a:ext cx="1146247" cy="462117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A8C4AF9-568B-4E2C-A3E8-2CE0CFCDB7B4}"/>
                </a:ext>
              </a:extLst>
            </p:cNvPr>
            <p:cNvSpPr txBox="1"/>
            <p:nvPr/>
          </p:nvSpPr>
          <p:spPr>
            <a:xfrm>
              <a:off x="7754175" y="4623210"/>
              <a:ext cx="7707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/>
                <a:t>BATTERY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602FA23F-D678-4EAF-AE5F-F7D1298FBA53}"/>
                </a:ext>
              </a:extLst>
            </p:cNvPr>
            <p:cNvSpPr/>
            <p:nvPr/>
          </p:nvSpPr>
          <p:spPr>
            <a:xfrm>
              <a:off x="7597703" y="5607089"/>
              <a:ext cx="1084810" cy="462118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984B22E-778F-4E9E-910B-C058D3650EC9}"/>
                </a:ext>
              </a:extLst>
            </p:cNvPr>
            <p:cNvSpPr txBox="1"/>
            <p:nvPr/>
          </p:nvSpPr>
          <p:spPr>
            <a:xfrm>
              <a:off x="7561920" y="5720191"/>
              <a:ext cx="11552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/>
                <a:t>THERMISTOR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EBDF1E40-3B75-4354-AD74-F60C1E762C5C}"/>
                </a:ext>
              </a:extLst>
            </p:cNvPr>
            <p:cNvSpPr/>
            <p:nvPr/>
          </p:nvSpPr>
          <p:spPr>
            <a:xfrm>
              <a:off x="8848990" y="2608234"/>
              <a:ext cx="1527029" cy="438009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7735BD3-A9C0-4F7B-BEA4-07CDD171D5E5}"/>
                </a:ext>
              </a:extLst>
            </p:cNvPr>
            <p:cNvSpPr txBox="1"/>
            <p:nvPr/>
          </p:nvSpPr>
          <p:spPr>
            <a:xfrm>
              <a:off x="8875133" y="2710594"/>
              <a:ext cx="15270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/>
                <a:t>MICROCONTROLLER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0DEED346-7581-4643-92BF-E1D73BA17FF1}"/>
                </a:ext>
              </a:extLst>
            </p:cNvPr>
            <p:cNvSpPr/>
            <p:nvPr/>
          </p:nvSpPr>
          <p:spPr>
            <a:xfrm>
              <a:off x="6493471" y="2545304"/>
              <a:ext cx="770716" cy="545144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B7EE335-31DE-4F31-B08C-CAEF5018FD7D}"/>
                </a:ext>
              </a:extLst>
            </p:cNvPr>
            <p:cNvSpPr txBox="1"/>
            <p:nvPr/>
          </p:nvSpPr>
          <p:spPr>
            <a:xfrm>
              <a:off x="6493471" y="2688738"/>
              <a:ext cx="7707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/>
                <a:t>SMPS</a:t>
              </a:r>
            </a:p>
          </p:txBody>
        </p:sp>
      </p:grp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FCA707C-89F5-4262-90D6-275CDE8C6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BATTERY MANAGEMENT SYSTEM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D326D74-609C-4FC2-8822-4D0609D02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80863-839C-4689-9A42-C200EF6D96C3}" type="slidenum">
              <a:rPr lang="en-US" smtClean="0"/>
              <a:t>2</a:t>
            </a:fld>
            <a:endParaRPr lang="en-US"/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A2BCBB9E-F59A-4D49-B79A-24FEE6079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1F8FB-DDB1-4895-8583-C7EE013F6399}" type="datetime3">
              <a:rPr lang="en-US" smtClean="0"/>
              <a:t>23 September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166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EC1BE-3030-407D-8633-1D777846F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/>
              <a:t>RELEVENCE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731DB-5CC3-42E1-A3EC-A35DBFC8A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Growing Demand for Energy Storage</a:t>
            </a:r>
          </a:p>
          <a:p>
            <a:r>
              <a:rPr lang="en-IN" dirty="0"/>
              <a:t>Battery Safety &amp; Protection </a:t>
            </a:r>
          </a:p>
          <a:p>
            <a:r>
              <a:rPr lang="en-IN" dirty="0"/>
              <a:t> Maximizing Battery Life</a:t>
            </a:r>
          </a:p>
          <a:p>
            <a:r>
              <a:rPr lang="en-IN" dirty="0"/>
              <a:t>Environmental Impact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CFF95-F39E-4A03-AF43-3504FE865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AED81-1C81-4842-BF94-0E6A3AE57568}" type="datetime3">
              <a:rPr lang="en-US" smtClean="0"/>
              <a:t>23 September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9FC25-05B7-462D-A9F5-A87E34D86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BATTERY MANAGEMENT SYSTEM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526EF-3074-4C56-9F97-9FE96B5DD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80863-839C-4689-9A42-C200EF6D96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42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56462-674A-4B49-A502-14A1E9027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/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484A7-5C8A-4F49-96C1-B88718DB7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PHASE-1 : Literature Survey &amp; Preliminary works</a:t>
            </a:r>
          </a:p>
          <a:p>
            <a:r>
              <a:rPr lang="en-IN" dirty="0"/>
              <a:t>PHASE-2 : Schematic and PCB development</a:t>
            </a:r>
          </a:p>
          <a:p>
            <a:r>
              <a:rPr lang="en-IN" dirty="0"/>
              <a:t>PHASE-3 : Microcontroller coding and debugging</a:t>
            </a:r>
          </a:p>
          <a:p>
            <a:r>
              <a:rPr lang="en-IN" dirty="0"/>
              <a:t>PHASE-4 : Evaluation, correcting errors, Documentation and reporting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2687B-71ED-4990-A00A-C2B0254B6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AED81-1C81-4842-BF94-0E6A3AE57568}" type="datetime3">
              <a:rPr lang="en-US" smtClean="0"/>
              <a:t>23 September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5F8FF-DCD6-4135-9A27-6F433F991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BATTERY MANAGEMENT SYSTEM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011A0B-3294-4C12-9F3B-95DFCB1D1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80863-839C-4689-9A42-C200EF6D96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467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icrochips on a circuit board">
            <a:extLst>
              <a:ext uri="{FF2B5EF4-FFF2-40B4-BE49-F238E27FC236}">
                <a16:creationId xmlns:a16="http://schemas.microsoft.com/office/drawing/2014/main" id="{051EF480-D247-8A34-7EC3-790FDF7559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74" r="7542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7D4197-4BE0-4072-B23C-5BE9F7F62A88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+mj-lt"/>
                <a:ea typeface="+mj-ea"/>
                <a:cs typeface="+mj-cs"/>
              </a:rPr>
              <a:t>SCHEMATIC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5F9B51-F11B-422F-B08F-6E8470A486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7981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4DEADD1A-D1B7-47BC-990C-DFBA5E35F082}" type="datetime3"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23 September 2025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E6BBA-5582-40F3-969B-0545722FC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7417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BATTERY MANAGEMENT SYSTEM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DDC4C-F9A2-46F3-8202-5BC7B9631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53600" y="6356350"/>
            <a:ext cx="1600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E4F80863-839C-4689-9A42-C200EF6D96C3}" type="slidenum">
              <a:rPr lang="en-US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</a:t>
            </a:fld>
            <a:endParaRPr lang="en-US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58729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5EB17-A6E5-4CB7-1E08-36A3090E0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ircuit&#10;&#10;AI-generated content may be incorrect.">
            <a:extLst>
              <a:ext uri="{FF2B5EF4-FFF2-40B4-BE49-F238E27FC236}">
                <a16:creationId xmlns:a16="http://schemas.microsoft.com/office/drawing/2014/main" id="{DCE4ADCF-2CCF-4F63-8A69-59282D03E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42" y="0"/>
            <a:ext cx="10012715" cy="618088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DA981-E9B4-4D2C-BA68-1AE7E6989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BATTERY MANAGEMENT SYSTEM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98F98-0C18-4869-AAEA-2C61EAFF7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80863-839C-4689-9A42-C200EF6D96C3}" type="slidenum">
              <a:rPr lang="en-US" smtClean="0"/>
              <a:t>6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4D35602-E39A-4F4F-BE8B-55316DC85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6E34D-7CDC-48A9-9AA0-21860F630001}" type="datetime3">
              <a:rPr lang="en-US" smtClean="0"/>
              <a:t>23 September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53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5EB17-A6E5-4CB7-1E08-36A3090E0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601D55-8D9A-4488-B525-37BF52695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76" y="254642"/>
            <a:ext cx="10347767" cy="584521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63228-EF23-4C65-A175-E4F76C118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BATTERY MANAGEMENT SYSTEM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AB966-EDBE-4C1C-ADB7-E0E654C3D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80863-839C-4689-9A42-C200EF6D96C3}" type="slidenum">
              <a:rPr lang="en-US" smtClean="0"/>
              <a:t>7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4D2311F-5256-40D0-BB7F-9F969E6F4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7EF15-FDB4-4C87-8DA4-6F76084498F5}" type="datetime3">
              <a:rPr lang="en-US" smtClean="0"/>
              <a:t>23 September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37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computer&#10;&#10;AI-generated content may be incorrect.">
            <a:extLst>
              <a:ext uri="{FF2B5EF4-FFF2-40B4-BE49-F238E27FC236}">
                <a16:creationId xmlns:a16="http://schemas.microsoft.com/office/drawing/2014/main" id="{FE9D55CA-4FA1-4EB7-AB73-E74A5ECE5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641" y="150471"/>
            <a:ext cx="9618562" cy="6026492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AEBCAC-6653-4FAC-B75D-D49895AE2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BATTERY MANAGEMENT SYSTEM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AA4A6-D200-4F3B-9DCA-F7C6ED099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80863-839C-4689-9A42-C200EF6D96C3}" type="slidenum">
              <a:rPr lang="en-US" smtClean="0"/>
              <a:t>8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9065ED1-0EFB-45CB-809C-4B4D51B95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F6193-1DF6-4E93-8D17-39A0EAD46158}" type="datetime3">
              <a:rPr lang="en-US" smtClean="0"/>
              <a:t>23 September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451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Microchips on a circuit board">
            <a:extLst>
              <a:ext uri="{FF2B5EF4-FFF2-40B4-BE49-F238E27FC236}">
                <a16:creationId xmlns:a16="http://schemas.microsoft.com/office/drawing/2014/main" id="{051EF480-D247-8A34-7EC3-790FDF7559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74" r="7542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7D4197-4BE0-4072-B23C-5BE9F7F62A88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>
                <a:latin typeface="+mj-lt"/>
                <a:ea typeface="+mj-ea"/>
                <a:cs typeface="+mj-cs"/>
              </a:rPr>
              <a:t>PCB 3D VIEW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5F9B51-F11B-422F-B08F-6E8470A486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7981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4DEADD1A-D1B7-47BC-990C-DFBA5E35F082}" type="datetime3"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23 September 2025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E6BBA-5582-40F3-969B-0545722FC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7417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BATTERY MANAGEMENT SYSTEM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DDC4C-F9A2-46F3-8202-5BC7B9631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53600" y="6356350"/>
            <a:ext cx="1600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E4F80863-839C-4689-9A42-C200EF6D96C3}" type="slidenum">
              <a:rPr lang="en-US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9</a:t>
            </a:fld>
            <a:endParaRPr lang="en-US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46844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1228</TotalTime>
  <Words>168</Words>
  <Application>Microsoft Office PowerPoint</Application>
  <PresentationFormat>Widescreen</PresentationFormat>
  <Paragraphs>63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Theme</vt:lpstr>
      <vt:lpstr> OBJECTIVES</vt:lpstr>
      <vt:lpstr>PowerPoint Presentation</vt:lpstr>
      <vt:lpstr>RELEVENCE</vt:lpstr>
      <vt:lpstr>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DEMONSTRATION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ALOK RAMESH</dc:creator>
  <cp:lastModifiedBy>Nirnay A P</cp:lastModifiedBy>
  <cp:revision>20</cp:revision>
  <dcterms:created xsi:type="dcterms:W3CDTF">2024-08-08T17:04:39Z</dcterms:created>
  <dcterms:modified xsi:type="dcterms:W3CDTF">2025-09-23T17:47:53Z</dcterms:modified>
</cp:coreProperties>
</file>